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73" r:id="rId2"/>
    <p:sldId id="293" r:id="rId3"/>
    <p:sldId id="333" r:id="rId4"/>
    <p:sldId id="344" r:id="rId5"/>
    <p:sldId id="346" r:id="rId6"/>
    <p:sldId id="348" r:id="rId7"/>
    <p:sldId id="387" r:id="rId8"/>
    <p:sldId id="362" r:id="rId9"/>
    <p:sldId id="339" r:id="rId10"/>
    <p:sldId id="388" r:id="rId11"/>
    <p:sldId id="343" r:id="rId12"/>
    <p:sldId id="386" r:id="rId13"/>
    <p:sldId id="332" r:id="rId14"/>
    <p:sldId id="384" r:id="rId15"/>
    <p:sldId id="383" r:id="rId16"/>
    <p:sldId id="363" r:id="rId17"/>
    <p:sldId id="379" r:id="rId18"/>
    <p:sldId id="378" r:id="rId19"/>
    <p:sldId id="366" r:id="rId20"/>
    <p:sldId id="367" r:id="rId21"/>
    <p:sldId id="382" r:id="rId22"/>
    <p:sldId id="357" r:id="rId23"/>
    <p:sldId id="374" r:id="rId24"/>
    <p:sldId id="380" r:id="rId25"/>
    <p:sldId id="368" r:id="rId26"/>
    <p:sldId id="370" r:id="rId27"/>
    <p:sldId id="375" r:id="rId28"/>
    <p:sldId id="377" r:id="rId29"/>
    <p:sldId id="302" r:id="rId30"/>
    <p:sldId id="385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325" autoAdjust="0"/>
  </p:normalViewPr>
  <p:slideViewPr>
    <p:cSldViewPr snapToGrid="0" snapToObjects="1">
      <p:cViewPr varScale="1">
        <p:scale>
          <a:sx n="96" d="100"/>
          <a:sy n="96" d="100"/>
        </p:scale>
        <p:origin x="101" y="336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7.pn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3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2.wmf"/><Relationship Id="rId5" Type="http://schemas.openxmlformats.org/officeDocument/2006/relationships/image" Target="../media/image39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8.wmf"/><Relationship Id="rId9" Type="http://schemas.openxmlformats.org/officeDocument/2006/relationships/image" Target="../media/image41.wmf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53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1.wmf"/><Relationship Id="rId25" Type="http://schemas.openxmlformats.org/officeDocument/2006/relationships/image" Target="../media/image55.wmf"/><Relationship Id="rId33" Type="http://schemas.openxmlformats.org/officeDocument/2006/relationships/image" Target="../media/image59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2.wmf"/><Relationship Id="rId31" Type="http://schemas.openxmlformats.org/officeDocument/2006/relationships/image" Target="../media/image58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6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6.svg"/><Relationship Id="rId4" Type="http://schemas.openxmlformats.org/officeDocument/2006/relationships/image" Target="../media/image60.wm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6.svg"/><Relationship Id="rId4" Type="http://schemas.openxmlformats.org/officeDocument/2006/relationships/image" Target="../media/image65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11" Type="http://schemas.openxmlformats.org/officeDocument/2006/relationships/image" Target="../media/image24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23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8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格式和处理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(JavaScript Object Notation)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键值对，类似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dict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名称和字符串必须使用双引号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null vs None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最后一个元素后不带逗号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 , ”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从文件读写：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从字符串读写：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</a:t>
            </a:r>
          </a:p>
          <a:p>
            <a:pPr lvl="2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（一般用于数据库读写）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54A72-4348-4E7E-2ACC-48203C7A8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324"/>
          <a:stretch/>
        </p:blipFill>
        <p:spPr>
          <a:xfrm>
            <a:off x="8229466" y="0"/>
            <a:ext cx="395809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FE6426-17AA-E32A-FAD1-A11EEF1B866A}"/>
              </a:ext>
            </a:extLst>
          </p:cNvPr>
          <p:cNvSpPr txBox="1"/>
          <p:nvPr/>
        </p:nvSpPr>
        <p:spPr>
          <a:xfrm>
            <a:off x="1230947" y="5461756"/>
            <a:ext cx="28361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open(filename) as f: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(elements, f)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F10F5B-CB46-E71C-6E86-C8636D3FE531}"/>
              </a:ext>
            </a:extLst>
          </p:cNvPr>
          <p:cNvSpPr txBox="1"/>
          <p:nvPr/>
        </p:nvSpPr>
        <p:spPr>
          <a:xfrm>
            <a:off x="4475080" y="5461756"/>
            <a:ext cx="35398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ele_string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_string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(elements)</a:t>
            </a:r>
          </a:p>
        </p:txBody>
      </p:sp>
    </p:spTree>
    <p:extLst>
      <p:ext uri="{BB962C8B-B14F-4D97-AF65-F5344CB8AC3E}">
        <p14:creationId xmlns:p14="http://schemas.microsoft.com/office/powerpoint/2010/main" val="173482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4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8FDD506-C3B0-6845-D3B3-75545DAD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的根数类型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平根数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D6EF6B-FA5A-A488-3D57-72117BE203FE}"/>
              </a:ext>
            </a:extLst>
          </p:cNvPr>
          <p:cNvGrpSpPr/>
          <p:nvPr/>
        </p:nvGrpSpPr>
        <p:grpSpPr>
          <a:xfrm>
            <a:off x="3648166" y="2863624"/>
            <a:ext cx="3122629" cy="3725514"/>
            <a:chOff x="8493858" y="2237982"/>
            <a:chExt cx="3122629" cy="3725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35E0729-379B-FFE0-A9B8-C33C9C1D80B3}"/>
                </a:ext>
              </a:extLst>
            </p:cNvPr>
            <p:cNvGrpSpPr/>
            <p:nvPr/>
          </p:nvGrpSpPr>
          <p:grpSpPr>
            <a:xfrm>
              <a:off x="8493858" y="2237982"/>
              <a:ext cx="3122629" cy="3419389"/>
              <a:chOff x="8811491" y="2738496"/>
              <a:chExt cx="3122629" cy="341938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6FBF0D-8B51-8EF6-C680-481A1DFD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1491" y="2738496"/>
                <a:ext cx="3122629" cy="341938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2F65F62-A2D6-D8E9-4B6A-C3089A76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9525" y="2895419"/>
                <a:ext cx="1105054" cy="438211"/>
              </a:xfrm>
              <a:prstGeom prst="rect">
                <a:avLst/>
              </a:prstGeom>
            </p:spPr>
          </p:pic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3E989-BBB3-EFEE-557F-6428EA16CDA3}"/>
                </a:ext>
              </a:extLst>
            </p:cNvPr>
            <p:cNvSpPr/>
            <p:nvPr/>
          </p:nvSpPr>
          <p:spPr>
            <a:xfrm>
              <a:off x="8860058" y="5655719"/>
              <a:ext cx="27564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古在由秀根数（书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P99-100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2D1FD7-5232-1E12-8D6B-3B15CF259B1F}"/>
                </a:ext>
              </a:extLst>
            </p:cNvPr>
            <p:cNvSpPr/>
            <p:nvPr/>
          </p:nvSpPr>
          <p:spPr>
            <a:xfrm>
              <a:off x="8493858" y="2237982"/>
              <a:ext cx="3122629" cy="371694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EF282-B42F-552A-2D7C-5D7D633C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98" y="3617361"/>
            <a:ext cx="3929105" cy="266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2EEAC3-8768-AF94-6628-70E0827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98" y="900466"/>
            <a:ext cx="3963220" cy="2664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9666ADD-3D7A-E545-7A1C-663E677603BE}"/>
              </a:ext>
            </a:extLst>
          </p:cNvPr>
          <p:cNvCxnSpPr>
            <a:cxnSpLocks/>
          </p:cNvCxnSpPr>
          <p:nvPr/>
        </p:nvCxnSpPr>
        <p:spPr>
          <a:xfrm flipV="1">
            <a:off x="4944533" y="2566066"/>
            <a:ext cx="2678675" cy="61477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B5B014-E0F4-304F-C94D-2CC00D7003D0}"/>
              </a:ext>
            </a:extLst>
          </p:cNvPr>
          <p:cNvCxnSpPr>
            <a:cxnSpLocks/>
          </p:cNvCxnSpPr>
          <p:nvPr/>
        </p:nvCxnSpPr>
        <p:spPr>
          <a:xfrm flipV="1">
            <a:off x="4944533" y="5282902"/>
            <a:ext cx="2678675" cy="741827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541EFA50-CBC2-9E0C-F1D5-161A83DCB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9" t="77506" r="21051" b="6370"/>
          <a:stretch/>
        </p:blipFill>
        <p:spPr>
          <a:xfrm>
            <a:off x="285680" y="3564466"/>
            <a:ext cx="2963333" cy="18539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F1DE21A-A515-CB94-F27F-39A93BFACC5F}"/>
              </a:ext>
            </a:extLst>
          </p:cNvPr>
          <p:cNvSpPr/>
          <p:nvPr/>
        </p:nvSpPr>
        <p:spPr>
          <a:xfrm>
            <a:off x="7633245" y="6294302"/>
            <a:ext cx="42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（可自行下载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验证）</a:t>
            </a:r>
          </a:p>
        </p:txBody>
      </p:sp>
    </p:spTree>
    <p:extLst>
      <p:ext uri="{BB962C8B-B14F-4D97-AF65-F5344CB8AC3E}">
        <p14:creationId xmlns:p14="http://schemas.microsoft.com/office/powerpoint/2010/main" val="273569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700594" cy="601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模型的坐标系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对于分析法的坐标系选择：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岁差章动导致地球赤道面在空间摆动，引起地球引力场位函数的变化（坐标系附加摄动）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地球引力场位函数基本不变，但运动坐标系需增加一项惯性力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1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2379441" y="4821328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14620E0-2F21-6363-74BC-543EE10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 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 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431131" y="3251336"/>
            <a:ext cx="1012434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× 2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06937" y="3372908"/>
            <a:ext cx="2762900" cy="412969"/>
            <a:chOff x="-316525" y="2495410"/>
            <a:chExt cx="2762900" cy="4129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5" y="2495410"/>
              <a:ext cx="2762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927203"/>
                </p:ext>
              </p:extLst>
            </p:nvPr>
          </p:nvGraphicFramePr>
          <p:xfrm>
            <a:off x="2187627" y="2530554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187627" y="2530554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 descr="紧张的脸轮廓 纯色填充">
            <a:extLst>
              <a:ext uri="{FF2B5EF4-FFF2-40B4-BE49-F238E27FC236}">
                <a16:creationId xmlns:a16="http://schemas.microsoft.com/office/drawing/2014/main" id="{D83D3968-5F7D-8CDD-4E72-26AEF6C4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112B316-F6CB-6951-84DC-6C82677F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基于</a:t>
                </a:r>
                <a:r>
                  <a:rPr lang="zh-CN" altLang="en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(Admissible Region)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的弧段关联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观测数据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关联方法：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blipFill>
                <a:blip r:embed="rId3"/>
                <a:stretch>
                  <a:fillRect r="-27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696" y="5834960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909CC0D2-39DC-1C0F-2BC0-297D06EA3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 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en-GB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A00BE-9B64-659B-71C6-C8062A3BD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501" y="3274620"/>
            <a:ext cx="5346026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22713</TotalTime>
  <Words>2621</Words>
  <Application>Microsoft Office PowerPoint</Application>
  <PresentationFormat>宽屏</PresentationFormat>
  <Paragraphs>467</Paragraphs>
  <Slides>31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386</cp:revision>
  <dcterms:created xsi:type="dcterms:W3CDTF">2022-10-24T14:28:29Z</dcterms:created>
  <dcterms:modified xsi:type="dcterms:W3CDTF">2024-04-03T02:27:50Z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